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  <p:sldId id="278" r:id="rId16"/>
    <p:sldId id="279" r:id="rId17"/>
    <p:sldId id="305" r:id="rId18"/>
    <p:sldId id="281" r:id="rId19"/>
    <p:sldId id="280" r:id="rId20"/>
    <p:sldId id="282" r:id="rId21"/>
    <p:sldId id="294" r:id="rId22"/>
    <p:sldId id="283" r:id="rId23"/>
    <p:sldId id="284" r:id="rId24"/>
    <p:sldId id="304" r:id="rId25"/>
    <p:sldId id="285" r:id="rId26"/>
    <p:sldId id="286" r:id="rId27"/>
    <p:sldId id="295" r:id="rId28"/>
    <p:sldId id="300" r:id="rId29"/>
    <p:sldId id="303" r:id="rId30"/>
    <p:sldId id="299" r:id="rId31"/>
    <p:sldId id="301" r:id="rId32"/>
    <p:sldId id="302" r:id="rId33"/>
    <p:sldId id="291" r:id="rId34"/>
    <p:sldId id="293" r:id="rId35"/>
    <p:sldId id="292" r:id="rId36"/>
    <p:sldId id="298" r:id="rId37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96A3"/>
    <a:srgbClr val="C8C2BE"/>
    <a:srgbClr val="A2D6CD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/>
    <p:restoredTop sz="96197"/>
  </p:normalViewPr>
  <p:slideViewPr>
    <p:cSldViewPr snapToGrid="0" snapToObjects="1">
      <p:cViewPr varScale="1">
        <p:scale>
          <a:sx n="236" d="100"/>
          <a:sy n="236" d="100"/>
        </p:scale>
        <p:origin x="208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26.03.2023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26.03.2023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9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16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4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6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26.03.2023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26.03.2023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26.03.2023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26.03.2023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26.03.2023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26.03.2023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26.03.2023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26.03.2023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26.03.2023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26.03.2023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26.03.2023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26.03.2023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26.03.2023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26.03.2023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26.03.2023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p.aau.dk/the-brackish-datase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Chosen</a:t>
            </a:r>
            <a:r>
              <a:rPr lang="nb-NO" dirty="0"/>
              <a:t> Advanced ML Technique –</a:t>
            </a:r>
            <a:r>
              <a:rPr lang="nb-NO" dirty="0" err="1"/>
              <a:t>EfficientDet</a:t>
            </a:r>
            <a:br>
              <a:rPr lang="nb-NO" dirty="0"/>
            </a:b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Replacing backbone for </a:t>
            </a:r>
            <a:r>
              <a:rPr lang="en-US"/>
              <a:t>specific task</a:t>
            </a:r>
            <a:endParaRPr lang="en-US" dirty="0"/>
          </a:p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 	</a:t>
            </a:r>
            <a:r>
              <a:rPr lang="en-US" dirty="0" err="1"/>
              <a:t>Girshick</a:t>
            </a:r>
            <a:r>
              <a:rPr lang="en-US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dirty="0"/>
              <a:t>[2] 	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	efficient object detection. In Proceedings of the IEEE/CVF 	conference on computer vision and pattern recognition (pp. 	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/>
              <a:t>Probable </a:t>
            </a:r>
            <a:r>
              <a:rPr lang="nb-NO" dirty="0" err="1"/>
              <a:t>Question</a:t>
            </a:r>
            <a:endParaRPr lang="nb-NO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But Why I would use </a:t>
            </a:r>
            <a:r>
              <a:rPr lang="en-US" dirty="0" err="1"/>
              <a:t>EfficientDet</a:t>
            </a:r>
            <a:r>
              <a:rPr lang="en-US" dirty="0"/>
              <a:t>? I have been able to solve my tasks with YOLO very well so far. Is it worth to re-establish my whole ML infrastructure and replace YOLO with </a:t>
            </a:r>
            <a:r>
              <a:rPr lang="en-US" dirty="0" err="1"/>
              <a:t>EfficientDet</a:t>
            </a:r>
            <a:r>
              <a:rPr lang="en-US" dirty="0"/>
              <a:t>? Will it be really rewarding?</a:t>
            </a:r>
          </a:p>
        </p:txBody>
      </p:sp>
    </p:spTree>
    <p:extLst>
      <p:ext uri="{BB962C8B-B14F-4D97-AF65-F5344CB8AC3E}">
        <p14:creationId xmlns:p14="http://schemas.microsoft.com/office/powerpoint/2010/main" val="383069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sz="3600" dirty="0"/>
              <a:t>Presentation-2</a:t>
            </a:r>
            <a:r>
              <a:rPr lang="nb-NO" dirty="0"/>
              <a:t> </a:t>
            </a:r>
            <a:r>
              <a:rPr lang="nb-NO" sz="3600" dirty="0" err="1"/>
              <a:t>Detection</a:t>
            </a:r>
            <a:r>
              <a:rPr lang="nb-NO" sz="3600" dirty="0"/>
              <a:t> and </a:t>
            </a:r>
            <a:r>
              <a:rPr lang="nb-NO" sz="3600" dirty="0" err="1"/>
              <a:t>Classification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Maritime </a:t>
            </a:r>
            <a:r>
              <a:rPr lang="nb-NO" sz="3600" dirty="0" err="1"/>
              <a:t>objects</a:t>
            </a:r>
            <a:r>
              <a:rPr lang="nb-NO" sz="3600" dirty="0"/>
              <a:t> </a:t>
            </a:r>
            <a:r>
              <a:rPr lang="nb-NO" sz="3600" dirty="0" err="1"/>
              <a:t>using</a:t>
            </a:r>
            <a:r>
              <a:rPr lang="nb-NO" sz="3600" dirty="0"/>
              <a:t> </a:t>
            </a:r>
            <a:r>
              <a:rPr lang="nb-NO" sz="3600" dirty="0" err="1"/>
              <a:t>EfficientDet</a:t>
            </a: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81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>
            <a:normAutofit/>
          </a:bodyPr>
          <a:lstStyle/>
          <a:p>
            <a:r>
              <a:rPr lang="en-US"/>
              <a:t>Part A.1: What is the selected application?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Marine Species Detection and Localization</a:t>
            </a:r>
            <a:endParaRPr lang="en-GB" sz="1500" dirty="0">
              <a:solidFill>
                <a:srgbClr val="FF000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500" dirty="0"/>
              <a:t>To an extend, when trained models are deployed into the wild, application becomes: “</a:t>
            </a:r>
            <a:r>
              <a:rPr lang="en-US" sz="1500" dirty="0">
                <a:solidFill>
                  <a:srgbClr val="FF0000"/>
                </a:solidFill>
              </a:rPr>
              <a:t>Automated Marine Monitoring and Underwater Wildlife Research</a:t>
            </a:r>
            <a:r>
              <a:rPr lang="en-US" sz="1500" dirty="0"/>
              <a:t>”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Dataset - First publicly available European underwater image dataset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Recorded in </a:t>
            </a:r>
            <a:r>
              <a:rPr lang="en-US" sz="1500" dirty="0" err="1"/>
              <a:t>Limfjorden</a:t>
            </a:r>
            <a:r>
              <a:rPr lang="en-US" sz="1500" dirty="0"/>
              <a:t>, which is a brackish strait that runs through Aalborg in the northern part of Denmark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Fish,Small_fish,Crab,Shrimp,Jellyfish,Starfish</a:t>
            </a:r>
            <a:r>
              <a:rPr lang="en-US" sz="1500" dirty="0"/>
              <a:t> (Total 6 classes)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89EA5FF-D48A-DE2A-3A59-7FACD0C5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/>
          <a:lstStyle/>
          <a:p>
            <a:r>
              <a:rPr lang="en-US" sz="2400" dirty="0" err="1"/>
              <a:t>Limfjorden</a:t>
            </a:r>
            <a:r>
              <a:rPr lang="en-US" sz="2400" dirty="0"/>
              <a:t> – Brackish Strait</a:t>
            </a:r>
            <a:endParaRPr lang="en-US" dirty="0"/>
          </a:p>
        </p:txBody>
      </p:sp>
      <p:pic>
        <p:nvPicPr>
          <p:cNvPr id="1026" name="Picture 2" descr="Limfjorden | strait, Denmark | Britannica">
            <a:extLst>
              <a:ext uri="{FF2B5EF4-FFF2-40B4-BE49-F238E27FC236}">
                <a16:creationId xmlns:a16="http://schemas.microsoft.com/office/drawing/2014/main" id="{7EE1A6EF-8A61-FE6C-07CD-2E6FE4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313" y="1631156"/>
            <a:ext cx="3991200" cy="13057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DE79-2EE0-F3B7-D376-28DD0EA27872}"/>
              </a:ext>
            </a:extLst>
          </p:cNvPr>
          <p:cNvSpPr txBox="1"/>
          <p:nvPr/>
        </p:nvSpPr>
        <p:spPr>
          <a:xfrm>
            <a:off x="4645026" y="45348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https://vap.aau.dk/the-brackish-dataset/</a:t>
            </a:r>
            <a:endParaRPr lang="en-US" sz="105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ED299D-3328-8A13-F3A1-36AB441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13" y="2950474"/>
            <a:ext cx="4046247" cy="1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 A.2: What are the </a:t>
            </a:r>
            <a:r>
              <a:rPr lang="en-US" sz="2400" dirty="0">
                <a:solidFill>
                  <a:srgbClr val="FF0000"/>
                </a:solidFill>
              </a:rPr>
              <a:t>challenges</a:t>
            </a:r>
            <a:r>
              <a:rPr lang="en-US" sz="2400" dirty="0"/>
              <a:t> related to the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Marine Vision expeditions and discovery is expensive.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Sustainable fisheries, healthy oceans.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Variations in illumination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Angle of the captured image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Complexity of the marine environment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Quality and Quantity of available Datasets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Noise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(The particles found in water images, ranging from dissolved matter to floating leaves and seaweed, are considered 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MARINE ANALYTICS USING COMPUTER VISION">
            <a:extLst>
              <a:ext uri="{FF2B5EF4-FFF2-40B4-BE49-F238E27FC236}">
                <a16:creationId xmlns:a16="http://schemas.microsoft.com/office/drawing/2014/main" id="{6EE57C16-75E5-F32B-7C15-F718B52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486376"/>
            <a:ext cx="4038600" cy="21707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90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/>
              <a:t>What is Object Detection? </a:t>
            </a:r>
            <a:br>
              <a:rPr lang="nb-NO" sz="2600" b="1"/>
            </a:br>
            <a:r>
              <a:rPr lang="nb-NO" sz="2600" b="1"/>
              <a:t>Simply put – Classification and Localisation!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12963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1028" name="Picture 4" descr="A Gentle Introduction to Object Recognition With Deep Learning -  MachineLearningMastery.com">
            <a:extLst>
              <a:ext uri="{FF2B5EF4-FFF2-40B4-BE49-F238E27FC236}">
                <a16:creationId xmlns:a16="http://schemas.microsoft.com/office/drawing/2014/main" id="{C9F5A36F-3B92-A221-ED86-E3E3E190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4572001" y="1483105"/>
            <a:ext cx="4038600" cy="13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A.3.1: </a:t>
            </a:r>
            <a:r>
              <a:rPr lang="en-US" dirty="0">
                <a:solidFill>
                  <a:srgbClr val="FF0000"/>
                </a:solidFill>
              </a:rPr>
              <a:t>Why 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Automating Marine Vision</a:t>
            </a:r>
          </a:p>
          <a:p>
            <a:pPr lvl="1"/>
            <a:r>
              <a:rPr lang="en-US" dirty="0"/>
              <a:t>Automating the process of identifying and localizing marine animals in underwater images</a:t>
            </a:r>
          </a:p>
          <a:p>
            <a:r>
              <a:rPr lang="en-US" dirty="0"/>
              <a:t>Model can easily be trained to recognize, specific features of marine animals, such as their shape, color, and texture, and locate them within an image. Moreover, a specie too.</a:t>
            </a:r>
          </a:p>
          <a:p>
            <a:r>
              <a:rPr lang="en-US" dirty="0"/>
              <a:t>Save time and cost in analyzing and research aquatic life.</a:t>
            </a:r>
          </a:p>
          <a:p>
            <a:r>
              <a:rPr lang="en-US" dirty="0"/>
              <a:t>Marine life ecology, behavior and diversity where humans cannot reach.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84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A.3.2: </a:t>
            </a:r>
            <a:r>
              <a:rPr lang="en-US" dirty="0">
                <a:solidFill>
                  <a:srgbClr val="FF0000"/>
                </a:solidFill>
              </a:rPr>
              <a:t>Why </a:t>
            </a:r>
            <a:r>
              <a:rPr lang="en-US" dirty="0" err="1">
                <a:solidFill>
                  <a:srgbClr val="FF0000"/>
                </a:solidFill>
              </a:rPr>
              <a:t>EfficientDet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Cheap computation (Efficient)</a:t>
            </a:r>
          </a:p>
          <a:p>
            <a:r>
              <a:rPr lang="en-US" dirty="0"/>
              <a:t>Less number of parameters to deploy on edge (4 Megabytes)</a:t>
            </a:r>
          </a:p>
          <a:p>
            <a:r>
              <a:rPr lang="en-US" dirty="0"/>
              <a:t>State of the art (High Accuracy)</a:t>
            </a:r>
          </a:p>
          <a:p>
            <a:r>
              <a:rPr lang="en-US" dirty="0"/>
              <a:t>We will see results and analysis in Part C of the presentation</a:t>
            </a:r>
          </a:p>
          <a:p>
            <a:r>
              <a:rPr lang="en-US" dirty="0"/>
              <a:t>Well suited to domains like: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can handle challenging conditions such as variations in illumination and the presence of noise from particles in the water</a:t>
            </a:r>
          </a:p>
          <a:p>
            <a:pPr lvl="1"/>
            <a:r>
              <a:rPr lang="en-US" dirty="0"/>
              <a:t>This is because of the architecture (we saw in Presentation 1)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20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A.4: What </a:t>
            </a:r>
            <a:r>
              <a:rPr lang="en-US" dirty="0">
                <a:solidFill>
                  <a:srgbClr val="FF0000"/>
                </a:solidFill>
              </a:rPr>
              <a:t>other alternative </a:t>
            </a:r>
            <a:r>
              <a:rPr lang="en-US" dirty="0"/>
              <a:t>techniques / algorithm can be applied to handle this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Newly!</a:t>
            </a:r>
            <a:r>
              <a:rPr lang="en-US" dirty="0"/>
              <a:t> applied techniques (in this project):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d0 (for best results)</a:t>
            </a:r>
          </a:p>
          <a:p>
            <a:pPr lvl="1"/>
            <a:r>
              <a:rPr lang="en-US" dirty="0"/>
              <a:t>YOLOv8 (for comparisons)</a:t>
            </a:r>
          </a:p>
          <a:p>
            <a:pPr lvl="1"/>
            <a:r>
              <a:rPr lang="en-US" dirty="0"/>
              <a:t>YOLOv5 (for comparisons)</a:t>
            </a:r>
          </a:p>
          <a:p>
            <a:pPr lvl="1"/>
            <a:r>
              <a:rPr lang="en-US" dirty="0"/>
              <a:t>Detectron2 (for comparisons)</a:t>
            </a:r>
          </a:p>
          <a:p>
            <a:r>
              <a:rPr lang="en-US" dirty="0">
                <a:solidFill>
                  <a:srgbClr val="FF0000"/>
                </a:solidFill>
              </a:rPr>
              <a:t>Previously</a:t>
            </a:r>
            <a:r>
              <a:rPr lang="en-US" dirty="0"/>
              <a:t> applied techniques:</a:t>
            </a:r>
          </a:p>
          <a:p>
            <a:pPr lvl="1"/>
            <a:r>
              <a:rPr lang="en-US" dirty="0"/>
              <a:t>CNN (fine tuned)</a:t>
            </a:r>
          </a:p>
          <a:p>
            <a:pPr lvl="1"/>
            <a:r>
              <a:rPr lang="en-US" dirty="0"/>
              <a:t>YOLOv3 </a:t>
            </a:r>
          </a:p>
          <a:p>
            <a:pPr lvl="1"/>
            <a:r>
              <a:rPr lang="en-US" dirty="0"/>
              <a:t>YOLOv4</a:t>
            </a:r>
          </a:p>
          <a:p>
            <a:pPr marL="457200" lvl="1" indent="0">
              <a:buNone/>
            </a:pPr>
            <a:r>
              <a:rPr lang="en-US" dirty="0"/>
              <a:t>We analyze comparative analysis in detail in part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1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Part A.5: Why do you think your selected technique / algorithm is </a:t>
            </a:r>
            <a:r>
              <a:rPr lang="en-US" sz="1500" dirty="0">
                <a:solidFill>
                  <a:srgbClr val="FF0000"/>
                </a:solidFill>
              </a:rPr>
              <a:t>better than alternatives</a:t>
            </a:r>
            <a:r>
              <a:rPr lang="en-US" sz="15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 err="1"/>
              <a:t>BiFPN</a:t>
            </a:r>
            <a:r>
              <a:rPr lang="nb-NO" sz="1600" dirty="0"/>
              <a:t> - Bilateral </a:t>
            </a:r>
            <a:r>
              <a:rPr lang="nb-NO" sz="1600" dirty="0" err="1"/>
              <a:t>Fusion</a:t>
            </a:r>
            <a:r>
              <a:rPr lang="nb-NO" sz="1600" dirty="0"/>
              <a:t> Pyramid Network</a:t>
            </a:r>
          </a:p>
          <a:p>
            <a:r>
              <a:rPr lang="en-US" sz="1600" dirty="0" err="1"/>
              <a:t>EfficientNet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backbone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Robustness </a:t>
            </a:r>
            <a:r>
              <a:rPr lang="en-US" sz="1600" dirty="0">
                <a:solidFill>
                  <a:schemeClr val="bg1"/>
                </a:solidFill>
              </a:rPr>
              <a:t>(changing environment and domains)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Multi Task Learning </a:t>
            </a:r>
            <a:r>
              <a:rPr lang="en-US" sz="1600" dirty="0">
                <a:solidFill>
                  <a:schemeClr val="bg1"/>
                </a:solidFill>
              </a:rPr>
              <a:t>– Object Detection + Classification (3 losses – localization loss, classification loss and regularization loss)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localization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bounding boxes and the ground-truth bounding boxes. The </a:t>
            </a:r>
            <a:r>
              <a:rPr lang="en-US" sz="1600" dirty="0">
                <a:solidFill>
                  <a:srgbClr val="C00000"/>
                </a:solidFill>
              </a:rPr>
              <a:t>classification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class labels and the ground-truth class labels. The </a:t>
            </a:r>
            <a:r>
              <a:rPr lang="en-US" sz="1600" dirty="0">
                <a:solidFill>
                  <a:srgbClr val="C00000"/>
                </a:solidFill>
              </a:rPr>
              <a:t>regularization loss </a:t>
            </a:r>
            <a:r>
              <a:rPr lang="en-US" sz="1600" dirty="0">
                <a:solidFill>
                  <a:schemeClr val="bg1"/>
                </a:solidFill>
              </a:rPr>
              <a:t>is used to prevent overfitting.</a:t>
            </a:r>
          </a:p>
          <a:p>
            <a:endParaRPr lang="en-US" sz="1600" dirty="0"/>
          </a:p>
        </p:txBody>
      </p:sp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E5639CD8-3605-E83D-8AA6-3B9CA3E6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04812"/>
            <a:ext cx="4038600" cy="158514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9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42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B.1: What are your selected articles?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0000" lnSpcReduction="20000"/>
          </a:bodyPr>
          <a:lstStyle/>
          <a:p>
            <a:pPr marL="0" indent="0" rtl="0" fontAlgn="base">
              <a:buNone/>
            </a:pPr>
            <a:endParaRPr lang="en-GB" sz="1800" b="1" u="sng" dirty="0"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[1]. Xu, S., Zhang, H., He, X., Cao, X., &amp; Hu, J. (2022).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model. IEEE Geoscience and Remote Sensing Letters, 19, 1-5.</a:t>
            </a: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Model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Xu;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Haowei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Zhang;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Xiping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He;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Xiaoli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Cao; Jian Hu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[2]. 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C.,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Y., Al Rahhal, M. M.,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N. A., &amp;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E.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detectors for crop circle detection in desert. IEEE Geoscience and Remote Sensing Letters, 19, 1-5.</a:t>
            </a:r>
            <a:endParaRPr lang="en-GB" sz="30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Detectors for Crop Circle Detection in Desert Mohamed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Lamine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Carlo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Yakoub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Mohamad Mahmoud Al Rahhal; Norah A.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Eslam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[3]. Medak, D.,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M., Budimir, M., &amp;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S.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Automated defect detection from ultrasonic images using deep learning. IEEE Transactions on Ultrasonics, Ferroelectrics, and Frequency Control, 68(10), 3126-3134.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Automated Defect Detection From Ultrasonic Images Using Deep Learning Duje Medak; Luka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Budimir; Sven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Transactions on Ultrasonics, Ferroelectrics, and Frequency Control Year: 2021 | Volume: 68, Issue: 10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[4]. Qin, P., Cai, Y., Liu, J., Fan, P., &amp; Sun, M.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images. IEEE Journal of Selected Topics in Applied Earth Observations and Remote Sensing, 14, 11058-11069. 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 Peng Qin;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Yulin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Cai; Jia Liu;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Puran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Fan;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Menghao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Sun IEEE Journal of Selected Topics in Applied Earth Observations and Remote Sensing Year: 2021 | Volume: 14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[5]. Kim, H. J., Lee, D. H., Niaz, A., Kim, C. Y., Memon, A. A., &amp; Choi, K. N.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Multiple-clothing detection and fashion landmark estimation using a single-stage detector. IEEE Access, 9, 11694-11704.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Multiple-Clothing Detection and Fashion Landmark Estimation Using a Single-Stage Detector Hyo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Jin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Kim; Doo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Hee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Lee; Asim Niaz; Chan Yong Kim; Asif Aziz Memon; Kwang Nam Choi IEEE Access Year: 2021 | Volume: 9 | Journal Article | Publisher: IEEE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0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499D06-C7F2-95C6-E3C9-DC4AB53A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22" y="2384295"/>
            <a:ext cx="2531079" cy="20841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Part B.2: Why do you think your selected articles are related to your work?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[1] uses an improved version of the </a:t>
            </a:r>
            <a:r>
              <a:rPr lang="en-US" sz="1700" dirty="0" err="1"/>
              <a:t>EfficientDet</a:t>
            </a:r>
            <a:r>
              <a:rPr lang="en-US" sz="1700" dirty="0"/>
              <a:t> model for </a:t>
            </a:r>
            <a:r>
              <a:rPr lang="en-US" sz="1700" dirty="0">
                <a:solidFill>
                  <a:srgbClr val="FF0000"/>
                </a:solidFill>
              </a:rPr>
              <a:t>detecting oil tanks</a:t>
            </a:r>
            <a:r>
              <a:rPr lang="en-US" sz="1700" dirty="0"/>
              <a:t>, which could potentially be adapted for detecting other types of objects in marine environments.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[2] compares different object detection models for </a:t>
            </a:r>
            <a:r>
              <a:rPr lang="en-US" sz="1700" dirty="0">
                <a:solidFill>
                  <a:srgbClr val="FF0000"/>
                </a:solidFill>
              </a:rPr>
              <a:t>detecting crop circles in desert regions</a:t>
            </a:r>
            <a:r>
              <a:rPr lang="en-US" sz="1700" dirty="0"/>
              <a:t>, but the techniques and algorithms used in these models could also be applied to detecting other types of objects or features in marine environments.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50AF4C-68B1-906D-E3B9-7C1B3103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05" y="1543064"/>
            <a:ext cx="1757334" cy="204937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98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/>
              <a:t>Part B.2: Why do you think your selected articles are related to your work?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06007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[3] uses OD for </a:t>
            </a:r>
            <a:r>
              <a:rPr lang="en-US" dirty="0">
                <a:solidFill>
                  <a:srgbClr val="FF0000"/>
                </a:solidFill>
              </a:rPr>
              <a:t>defect detection in ultrasonic images</a:t>
            </a:r>
            <a:r>
              <a:rPr lang="en-US" dirty="0"/>
              <a:t>, which could potentially be applied to detecting defects, abnormalities or noise in underwater images of marine life or structures.</a:t>
            </a:r>
          </a:p>
          <a:p>
            <a:pPr algn="l"/>
            <a:r>
              <a:rPr lang="en-US" dirty="0"/>
              <a:t>[4]</a:t>
            </a:r>
            <a:r>
              <a:rPr lang="en-GB" b="0" i="0" dirty="0">
                <a:effectLst/>
                <a:latin typeface="Söhne"/>
              </a:rPr>
              <a:t> While the focus of this article is on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detecting military ships</a:t>
            </a:r>
            <a:r>
              <a:rPr lang="en-GB" b="0" i="0" dirty="0">
                <a:effectLst/>
                <a:latin typeface="Söhne"/>
              </a:rPr>
              <a:t>, the same techniques and methods used in this study could potentially be applied to detecting other types of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marine vessels or even marine life in remote sensing images</a:t>
            </a:r>
            <a:r>
              <a:rPr lang="en-GB" b="0" i="0" dirty="0">
                <a:effectLst/>
                <a:latin typeface="Söhne"/>
              </a:rPr>
              <a:t>. Additionally, the authors' use of high-resolution optical remote sensing images highlights the potential for using advanced imaging technologies to improve marine species detection and localization.</a:t>
            </a:r>
            <a:endParaRPr lang="en-US" dirty="0"/>
          </a:p>
          <a:p>
            <a:r>
              <a:rPr lang="en-US" dirty="0"/>
              <a:t>[5] uses a </a:t>
            </a:r>
            <a:r>
              <a:rPr lang="en-US" dirty="0" err="1"/>
              <a:t>effdet</a:t>
            </a:r>
            <a:r>
              <a:rPr lang="en-US" dirty="0"/>
              <a:t> detector for </a:t>
            </a:r>
            <a:r>
              <a:rPr lang="en-US" dirty="0">
                <a:solidFill>
                  <a:srgbClr val="FF0000"/>
                </a:solidFill>
              </a:rPr>
              <a:t>detecting multiple items of clothing</a:t>
            </a:r>
            <a:r>
              <a:rPr lang="en-US" dirty="0"/>
              <a:t>, which could potentially be adapted for detecting and tracking multiple marine organisms in underwater images.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nb-N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2374E8-5E80-5678-F175-094358D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62" y="1112837"/>
            <a:ext cx="4012781" cy="118341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D64106-02B3-27F2-85D9-68F4F52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62" y="4030663"/>
            <a:ext cx="4012781" cy="10064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14BC179-0EC3-755A-C4DF-61993EF0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61" y="2626018"/>
            <a:ext cx="2231957" cy="100765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59C793D-3533-C8B0-0031-9616237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52" y="2667151"/>
            <a:ext cx="2212767" cy="994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79FA6-6F88-849B-3483-70FF6C87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25" y="3670985"/>
            <a:ext cx="3096054" cy="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064"/>
            <a:ext cx="8229600" cy="454527"/>
          </a:xfrm>
        </p:spPr>
        <p:txBody>
          <a:bodyPr>
            <a:noAutofit/>
          </a:bodyPr>
          <a:lstStyle/>
          <a:p>
            <a:r>
              <a:rPr lang="en-US" sz="1800" dirty="0"/>
              <a:t>Part B.3 Goal, Methodology, Results, Advantages and Disadvantages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nb-NO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18EDCE0-E30A-11E1-07B8-3742BB6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20759"/>
              </p:ext>
            </p:extLst>
          </p:nvPr>
        </p:nvGraphicFramePr>
        <p:xfrm>
          <a:off x="457200" y="953215"/>
          <a:ext cx="7999054" cy="3719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55">
                  <a:extLst>
                    <a:ext uri="{9D8B030D-6E8A-4147-A177-3AD203B41FA5}">
                      <a16:colId xmlns:a16="http://schemas.microsoft.com/office/drawing/2014/main" val="2859061668"/>
                    </a:ext>
                  </a:extLst>
                </a:gridCol>
                <a:gridCol w="1371051">
                  <a:extLst>
                    <a:ext uri="{9D8B030D-6E8A-4147-A177-3AD203B41FA5}">
                      <a16:colId xmlns:a16="http://schemas.microsoft.com/office/drawing/2014/main" val="3195300978"/>
                    </a:ext>
                  </a:extLst>
                </a:gridCol>
                <a:gridCol w="1753229">
                  <a:extLst>
                    <a:ext uri="{9D8B030D-6E8A-4147-A177-3AD203B41FA5}">
                      <a16:colId xmlns:a16="http://schemas.microsoft.com/office/drawing/2014/main" val="113566962"/>
                    </a:ext>
                  </a:extLst>
                </a:gridCol>
                <a:gridCol w="1432606">
                  <a:extLst>
                    <a:ext uri="{9D8B030D-6E8A-4147-A177-3AD203B41FA5}">
                      <a16:colId xmlns:a16="http://schemas.microsoft.com/office/drawing/2014/main" val="2295637881"/>
                    </a:ext>
                  </a:extLst>
                </a:gridCol>
                <a:gridCol w="1443392">
                  <a:extLst>
                    <a:ext uri="{9D8B030D-6E8A-4147-A177-3AD203B41FA5}">
                      <a16:colId xmlns:a16="http://schemas.microsoft.com/office/drawing/2014/main" val="2182360281"/>
                    </a:ext>
                  </a:extLst>
                </a:gridCol>
                <a:gridCol w="1652521">
                  <a:extLst>
                    <a:ext uri="{9D8B030D-6E8A-4147-A177-3AD203B41FA5}">
                      <a16:colId xmlns:a16="http://schemas.microsoft.com/office/drawing/2014/main" val="3343012571"/>
                    </a:ext>
                  </a:extLst>
                </a:gridCol>
              </a:tblGrid>
              <a:tr h="366421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Oil tank detection using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Modification of the model Training </a:t>
                      </a:r>
                      <a:r>
                        <a:rPr lang="en-US" sz="1000" dirty="0" err="1"/>
                        <a:t>EffDet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Higher accuracy and less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IoT based </a:t>
                      </a:r>
                      <a:r>
                        <a:rPr lang="en-US" sz="1000" dirty="0"/>
                        <a:t>Obj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remote sensing, not marine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Compare OD models for crop circle detection in desert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Annotated dataset to train YOLO and Efficient 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than other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Useful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comparison based on feature extraction layers </a:t>
                      </a:r>
                      <a:r>
                        <a:rPr lang="en-US" sz="1000" dirty="0"/>
                        <a:t>of different OD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Overfitting, Complexity, Memory requirements, difficult to fine tune for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Defect detection in ultrasonic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bi-level CNN and vanilla NN for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Beats SOTA with high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Cheap localization</a:t>
                      </a:r>
                      <a:r>
                        <a:rPr lang="en-US" sz="1000" dirty="0"/>
                        <a:t>, simple regression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uses any standard object detection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8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Detecting military ships in high-resolution optical remote sensing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pretrained backbone, FPN layer for feature extraction (at different scales) and regular NN for class loss for annotated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in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technique and application has potential to extend to underwater marine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model still uses old FPN layer which is prone to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catastrophic forgetting, and label dispersion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7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SSOD for annotated 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Finds fashion landmark (apparel factor) in the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Uses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curriculum learning</a:t>
                      </a:r>
                      <a:r>
                        <a:rPr lang="en-US" sz="1000" dirty="0"/>
                        <a:t>, along with SSOD, better generalization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Take 4 times more time to train and could lead to large parameter size ~B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9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5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C…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39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330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C.1.1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5857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is to use a robust model for extracting low-level class specific features using Multi-Task Learning to </a:t>
            </a:r>
            <a:r>
              <a:rPr lang="en-US" dirty="0">
                <a:solidFill>
                  <a:srgbClr val="FF0000"/>
                </a:solidFill>
              </a:rPr>
              <a:t>detect and recognize marine life using “Aalborg Brackish Dataset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this project, I propose using </a:t>
            </a:r>
            <a:r>
              <a:rPr lang="en-US" dirty="0" err="1"/>
              <a:t>EfficientDet</a:t>
            </a:r>
            <a:r>
              <a:rPr lang="en-US" dirty="0"/>
              <a:t> algorithm for object detection in brackish water aquaculture and comparing its performance with YOLO, Faster RCNN and Detectron2</a:t>
            </a:r>
          </a:p>
          <a:p>
            <a:pPr lvl="1"/>
            <a:r>
              <a:rPr lang="en-US" dirty="0"/>
              <a:t>The aim is to improve the efficiency and sustainability of the aquaculture industry by monitoring fish behavior and growth accurately in the murky water conditions.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38DC-6B1E-66AD-0B79-1E4FDF3E8F53}"/>
              </a:ext>
            </a:extLst>
          </p:cNvPr>
          <p:cNvSpPr txBox="1"/>
          <p:nvPr/>
        </p:nvSpPr>
        <p:spPr>
          <a:xfrm>
            <a:off x="1371621" y="4212555"/>
            <a:ext cx="640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"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Söhne"/>
              </a:rPr>
              <a:t>EfficientDet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 for Object Detection in Brackish Water Aquaculture"</a:t>
            </a:r>
          </a:p>
        </p:txBody>
      </p:sp>
    </p:spTree>
    <p:extLst>
      <p:ext uri="{BB962C8B-B14F-4D97-AF65-F5344CB8AC3E}">
        <p14:creationId xmlns:p14="http://schemas.microsoft.com/office/powerpoint/2010/main" val="63160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C.1.2: The Platform (Google </a:t>
            </a:r>
            <a:r>
              <a:rPr lang="en-US" dirty="0" err="1"/>
              <a:t>Colab</a:t>
            </a:r>
            <a:r>
              <a:rPr lang="en-US" dirty="0"/>
              <a:t> runtime)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525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C.1.3: The System of your own implementation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System: A single click runnable notebooks that are deployed online on </a:t>
            </a:r>
            <a:r>
              <a:rPr lang="en-US" dirty="0" err="1"/>
              <a:t>roboflow.ai</a:t>
            </a:r>
            <a:r>
              <a:rPr lang="en-US" dirty="0"/>
              <a:t> (here!)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166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C.2: Results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Describe the implementation, results with comparison/analysis to "Advanced" level.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﻿﻿It is not enough to only compare the achieved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﻿﻿You should justify why your results are better or worse than the comparing results.</a:t>
            </a:r>
            <a:br>
              <a:rPr lang="en-GB" dirty="0">
                <a:effectLst/>
                <a:latin typeface="Helvetica" pitchFamily="2" charset="0"/>
              </a:rPr>
            </a:br>
            <a:r>
              <a:rPr lang="en-GB" dirty="0">
                <a:effectLst/>
                <a:latin typeface="Helvetica" pitchFamily="2" charset="0"/>
              </a:rPr>
              <a:t>If your achieved results are worse than the comparing results, you need to include your thoughts about improving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76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C.3: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C</a:t>
            </a:r>
            <a:r>
              <a:rPr lang="en-GB" dirty="0">
                <a:effectLst/>
                <a:latin typeface="Helvetica" pitchFamily="2" charset="0"/>
              </a:rPr>
              <a:t>ompare from implementation point of view </a:t>
            </a:r>
            <a:r>
              <a:rPr lang="en-GB" dirty="0" err="1">
                <a:effectLst/>
                <a:latin typeface="Helvetica" pitchFamily="2" charset="0"/>
              </a:rPr>
              <a:t>agianst</a:t>
            </a:r>
            <a:r>
              <a:rPr lang="en-GB" dirty="0">
                <a:effectLst/>
                <a:latin typeface="Helvetica" pitchFamily="2" charset="0"/>
              </a:rPr>
              <a:t> the selected articles.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278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 (Feel free to ask)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</a:t>
            </a:r>
          </a:p>
          <a:p>
            <a:r>
              <a:rPr lang="en-US" dirty="0" err="1"/>
              <a:t>Roboflow</a:t>
            </a:r>
            <a:r>
              <a:rPr lang="en-US" dirty="0"/>
              <a:t> annotation tool</a:t>
            </a:r>
          </a:p>
          <a:p>
            <a:r>
              <a:rPr lang="en-US" dirty="0"/>
              <a:t>Dataset space / mostly localized object map (from 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r>
              <a:rPr lang="en-US" dirty="0"/>
              <a:t>Small example of </a:t>
            </a:r>
            <a:r>
              <a:rPr lang="en-US" dirty="0" err="1"/>
              <a:t>MLOps</a:t>
            </a:r>
            <a:r>
              <a:rPr lang="en-US" dirty="0"/>
              <a:t> using </a:t>
            </a:r>
            <a:r>
              <a:rPr lang="en-US" dirty="0" err="1"/>
              <a:t>Colab</a:t>
            </a:r>
            <a:r>
              <a:rPr lang="en-US" dirty="0"/>
              <a:t> (performing live testing)</a:t>
            </a:r>
          </a:p>
          <a:p>
            <a:r>
              <a:rPr lang="en-US" dirty="0"/>
              <a:t>Some initial results from Explainability.</a:t>
            </a:r>
          </a:p>
          <a:p>
            <a:r>
              <a:rPr lang="en-US" dirty="0" err="1"/>
              <a:t>sanyamj@hiof.no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483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 	</a:t>
            </a:r>
            <a:r>
              <a:rPr lang="en-US" sz="1600" dirty="0" err="1"/>
              <a:t>Girshick</a:t>
            </a:r>
            <a:r>
              <a:rPr lang="en-US" sz="1600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sz="1600" dirty="0"/>
              <a:t>[2] 	Tan, M., Pang, R., &amp; Le, Q. V. (2020). </a:t>
            </a:r>
            <a:r>
              <a:rPr lang="en-US" sz="1600" dirty="0" err="1"/>
              <a:t>Efficientdet</a:t>
            </a:r>
            <a:r>
              <a:rPr lang="en-US" sz="1600" dirty="0"/>
              <a:t>: Scalable and 	efficient object detection. In Proceedings of the IEEE/CVF 	conference on computer vision and pattern recognition (pp. 	10781-10790).</a:t>
            </a:r>
          </a:p>
          <a:p>
            <a:r>
              <a:rPr lang="en-US" sz="1600" dirty="0"/>
              <a:t>[3]	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Pedersen, M.,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Haurum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B. 	(2019). Detection of marine animals in a new underwater dataset 	with varying visibility.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	Conference on Computer Vision and Pattern Recognition 	Workshops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18-26).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7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YOLO)</a:t>
            </a:r>
          </a:p>
          <a:p>
            <a:pPr lvl="1"/>
            <a:r>
              <a:rPr lang="nb-NO" dirty="0"/>
              <a:t>YOLO 61M</a:t>
            </a:r>
          </a:p>
          <a:p>
            <a:pPr lvl="1"/>
            <a:r>
              <a:rPr lang="nb-NO" dirty="0"/>
              <a:t>Faster RCNN 57M</a:t>
            </a:r>
          </a:p>
          <a:p>
            <a:pPr lvl="1"/>
            <a:r>
              <a:rPr lang="nb-NO" dirty="0"/>
              <a:t>SSD 25M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5.3M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3.1 How is it different from </a:t>
            </a:r>
            <a:r>
              <a:rPr lang="nb-NO" sz="2500" b="1" dirty="0" err="1"/>
              <a:t>other</a:t>
            </a:r>
            <a:r>
              <a:rPr lang="nb-NO" sz="2500" b="1" dirty="0"/>
              <a:t> </a:t>
            </a:r>
            <a:r>
              <a:rPr lang="nb-NO" sz="2500" b="1" dirty="0" err="1"/>
              <a:t>similar</a:t>
            </a:r>
            <a:r>
              <a:rPr lang="nb-NO" sz="2500" b="1" dirty="0"/>
              <a:t> </a:t>
            </a:r>
            <a:r>
              <a:rPr lang="nb-NO" sz="2500" b="1" dirty="0" err="1"/>
              <a:t>techniques</a:t>
            </a:r>
            <a:r>
              <a:rPr lang="nb-NO" sz="2500" b="1" dirty="0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dirty="0" err="1"/>
              <a:t>BiFPN</a:t>
            </a:r>
            <a:r>
              <a:rPr lang="nb-NO" dirty="0"/>
              <a:t> - Bilateral </a:t>
            </a:r>
            <a:r>
              <a:rPr lang="nb-NO" dirty="0" err="1"/>
              <a:t>Fusion</a:t>
            </a:r>
            <a:r>
              <a:rPr lang="nb-NO" dirty="0"/>
              <a:t> Pyramid Network</a:t>
            </a:r>
          </a:p>
          <a:p>
            <a:pPr lvl="0"/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457200" y="4468396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SSD (top down)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88150" y="175014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YOLOv5 </a:t>
            </a:r>
          </a:p>
          <a:p>
            <a:r>
              <a:rPr lang="en-US" sz="1200" dirty="0"/>
              <a:t>(top </a:t>
            </a:r>
            <a:r>
              <a:rPr lang="en-US" sz="1200" dirty="0" err="1"/>
              <a:t>down+bottom</a:t>
            </a:r>
            <a:r>
              <a:rPr lang="en-US" sz="1200" dirty="0"/>
              <a:t> 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BEE44-0839-4529-1616-F882309B847E}"/>
              </a:ext>
            </a:extLst>
          </p:cNvPr>
          <p:cNvSpPr txBox="1"/>
          <p:nvPr/>
        </p:nvSpPr>
        <p:spPr>
          <a:xfrm>
            <a:off x="7539786" y="2370649"/>
            <a:ext cx="268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(top down+</a:t>
            </a:r>
          </a:p>
          <a:p>
            <a:r>
              <a:rPr lang="en-US" sz="1400" dirty="0"/>
              <a:t>bottom up+</a:t>
            </a:r>
          </a:p>
          <a:p>
            <a:r>
              <a:rPr lang="en-US" sz="1400" dirty="0"/>
              <a:t>skip Connections)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3.3 Practical </a:t>
            </a:r>
            <a:r>
              <a:rPr lang="nb-NO" sz="2500" b="1" dirty="0" err="1"/>
              <a:t>Example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Widely</a:t>
            </a:r>
            <a:r>
              <a:rPr lang="nb-NO" dirty="0"/>
              <a:t> used in real time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time </a:t>
            </a:r>
            <a:r>
              <a:rPr lang="nb-NO" dirty="0" err="1"/>
              <a:t>constraints</a:t>
            </a:r>
            <a:endParaRPr lang="nb-NO" dirty="0"/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</a:t>
            </a:r>
            <a:r>
              <a:rPr lang="nb-NO" dirty="0" err="1"/>
              <a:t>fabric</a:t>
            </a:r>
            <a:r>
              <a:rPr lang="nb-NO" dirty="0"/>
              <a:t> </a:t>
            </a:r>
            <a:r>
              <a:rPr lang="nb-NO" dirty="0" err="1"/>
              <a:t>defect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(2021, S. Song et al)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Crop </a:t>
            </a:r>
            <a:r>
              <a:rPr lang="nb-NO" dirty="0" err="1"/>
              <a:t>Circle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in </a:t>
            </a:r>
            <a:r>
              <a:rPr lang="nb-NO" dirty="0" err="1"/>
              <a:t>Desert</a:t>
            </a:r>
            <a:r>
              <a:rPr lang="nb-NO" dirty="0"/>
              <a:t> (</a:t>
            </a:r>
            <a:r>
              <a:rPr lang="nb-NO" dirty="0" err="1"/>
              <a:t>M.L.Mekhalfi</a:t>
            </a:r>
            <a:r>
              <a:rPr lang="nb-NO" dirty="0"/>
              <a:t> et al 2022)</a:t>
            </a:r>
          </a:p>
          <a:p>
            <a:pPr marL="457200" lvl="1" indent="0">
              <a:buNone/>
            </a:pPr>
            <a:endParaRPr lang="nb-NO" dirty="0"/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11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Tan, M., Pang, R., &amp; Le, Q. V. (2020). </a:t>
            </a:r>
            <a:r>
              <a:rPr lang="en-US" sz="700" dirty="0" err="1"/>
              <a:t>Efficientdet</a:t>
            </a:r>
            <a:r>
              <a:rPr lang="en-US" sz="700" dirty="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26.03.2023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 / </a:t>
            </a:r>
            <a:r>
              <a:rPr lang="en-US" dirty="0" err="1"/>
              <a:t>Regularisation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blipFill>
                <a:blip r:embed="rId3"/>
                <a:stretch>
                  <a:fillRect l="-2244" t="-37500" b="-7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blipFill>
                <a:blip r:embed="rId5"/>
                <a:stretch>
                  <a:fillRect t="-50000" b="-3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</TotalTime>
  <Words>3069</Words>
  <Application>Microsoft Macintosh PowerPoint</Application>
  <PresentationFormat>On-screen Show (16:9)</PresentationFormat>
  <Paragraphs>332</Paragraphs>
  <Slides>36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Söhne</vt:lpstr>
      <vt:lpstr>Source Sans Pro</vt:lpstr>
      <vt:lpstr>HIOF-template-7.13.Presentasjonsmal-ENG-v.0.0.2</vt:lpstr>
      <vt:lpstr>Presentation-1 on Chosen Advanced ML Technique –EfficientDet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  <vt:lpstr>Probable Question</vt:lpstr>
      <vt:lpstr> Presentation-2 Detection and Classification of Maritime objects using EfficientDet Advanced Machine Learning ITI41820</vt:lpstr>
      <vt:lpstr>Part A…</vt:lpstr>
      <vt:lpstr>PowerPoint Presentation</vt:lpstr>
      <vt:lpstr>Part A.2: What are the challenges related to the application?</vt:lpstr>
      <vt:lpstr>Part A.3.1: Why Object Detection suitable to handle the application</vt:lpstr>
      <vt:lpstr>Part A.3.2: Why EfficientDet Object Detection suitable to handle the application</vt:lpstr>
      <vt:lpstr>Part A.4: What other alternative techniques / algorithm can be applied to handle this application?</vt:lpstr>
      <vt:lpstr>Part A.5: Why do you think your selected technique / algorithm is better than alternatives?</vt:lpstr>
      <vt:lpstr>Part B…</vt:lpstr>
      <vt:lpstr>Part B.1: What are your selected articles?</vt:lpstr>
      <vt:lpstr>Part B.2: Why do you think your selected articles are related to your work?</vt:lpstr>
      <vt:lpstr>Part B.2: Why do you think your selected articles are related to your work?</vt:lpstr>
      <vt:lpstr>Part B.3 Goal, Methodology, Results, Advantages and Disadvantages</vt:lpstr>
      <vt:lpstr>Part C…</vt:lpstr>
      <vt:lpstr>Part C.1.1</vt:lpstr>
      <vt:lpstr>Part C.1.2: The Platform (Google Colab runtime)</vt:lpstr>
      <vt:lpstr>Part C.1.3: The System of your own implementation</vt:lpstr>
      <vt:lpstr>Part C.2: Results</vt:lpstr>
      <vt:lpstr>Part C.3: Analysis</vt:lpstr>
      <vt:lpstr>Miscellaneous (Feel free to ask)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548</cp:revision>
  <dcterms:created xsi:type="dcterms:W3CDTF">2023-02-04T11:21:56Z</dcterms:created>
  <dcterms:modified xsi:type="dcterms:W3CDTF">2023-03-26T16:31:55Z</dcterms:modified>
  <cp:category/>
</cp:coreProperties>
</file>